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8"/>
  </p:notesMasterIdLst>
  <p:sldIdLst>
    <p:sldId id="256" r:id="rId2"/>
    <p:sldId id="257" r:id="rId3"/>
    <p:sldId id="280" r:id="rId4"/>
    <p:sldId id="281" r:id="rId5"/>
    <p:sldId id="263" r:id="rId6"/>
    <p:sldId id="301" r:id="rId7"/>
    <p:sldId id="262" r:id="rId8"/>
    <p:sldId id="259" r:id="rId9"/>
    <p:sldId id="296" r:id="rId10"/>
    <p:sldId id="297" r:id="rId11"/>
    <p:sldId id="294" r:id="rId12"/>
    <p:sldId id="285" r:id="rId13"/>
    <p:sldId id="286" r:id="rId14"/>
    <p:sldId id="287" r:id="rId15"/>
    <p:sldId id="288" r:id="rId16"/>
    <p:sldId id="289" r:id="rId17"/>
    <p:sldId id="260" r:id="rId18"/>
    <p:sldId id="265" r:id="rId19"/>
    <p:sldId id="266" r:id="rId20"/>
    <p:sldId id="267" r:id="rId21"/>
    <p:sldId id="290" r:id="rId22"/>
    <p:sldId id="291" r:id="rId23"/>
    <p:sldId id="277" r:id="rId24"/>
    <p:sldId id="300" r:id="rId25"/>
    <p:sldId id="268" r:id="rId26"/>
    <p:sldId id="270" r:id="rId27"/>
    <p:sldId id="278" r:id="rId28"/>
    <p:sldId id="271" r:id="rId29"/>
    <p:sldId id="272" r:id="rId30"/>
    <p:sldId id="275" r:id="rId31"/>
    <p:sldId id="276" r:id="rId32"/>
    <p:sldId id="279" r:id="rId33"/>
    <p:sldId id="298" r:id="rId34"/>
    <p:sldId id="293" r:id="rId35"/>
    <p:sldId id="299" r:id="rId36"/>
    <p:sldId id="29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00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4" d="100"/>
          <a:sy n="154" d="100"/>
        </p:scale>
        <p:origin x="-104" y="-3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A79C28-BE42-4FCF-98F2-0A54D167C7AE}"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en-US"/>
        </a:p>
      </dgm:t>
    </dgm:pt>
    <dgm:pt modelId="{68F11445-C3A9-4425-BFCA-14ED62E03A1B}">
      <dgm:prSet phldrT="[Text]"/>
      <dgm:spPr/>
      <dgm:t>
        <a:bodyPr/>
        <a:lstStyle/>
        <a:p>
          <a:r>
            <a:rPr lang="en-US" dirty="0" smtClean="0"/>
            <a:t>Where is </a:t>
          </a:r>
          <a:endParaRPr lang="en-US" dirty="0"/>
        </a:p>
      </dgm:t>
    </dgm:pt>
    <dgm:pt modelId="{EB8D3780-D495-488B-8045-23530750C35C}" type="parTrans" cxnId="{9B719E68-69E7-48D4-AA68-4C09306BD104}">
      <dgm:prSet/>
      <dgm:spPr/>
      <dgm:t>
        <a:bodyPr/>
        <a:lstStyle/>
        <a:p>
          <a:endParaRPr lang="en-US"/>
        </a:p>
      </dgm:t>
    </dgm:pt>
    <dgm:pt modelId="{FE037562-3BE0-47A2-A8F1-7D19B5912828}" type="sibTrans" cxnId="{9B719E68-69E7-48D4-AA68-4C09306BD104}">
      <dgm:prSet/>
      <dgm:spPr/>
      <dgm:t>
        <a:bodyPr/>
        <a:lstStyle/>
        <a:p>
          <a:endParaRPr lang="en-US"/>
        </a:p>
      </dgm:t>
    </dgm:pt>
    <dgm:pt modelId="{7D98C0CB-50F2-4B54-8AE4-C58EB1ED71BB}">
      <dgm:prSet phldrT="[Text]"/>
      <dgm:spPr/>
      <dgm:t>
        <a:bodyPr/>
        <a:lstStyle/>
        <a:p>
          <a:r>
            <a:rPr lang="en-US" dirty="0" smtClean="0"/>
            <a:t>Heaven?</a:t>
          </a:r>
          <a:endParaRPr lang="en-US" dirty="0"/>
        </a:p>
      </dgm:t>
    </dgm:pt>
    <dgm:pt modelId="{4AE9319D-7745-41B4-BF8A-B66C7940649A}" type="parTrans" cxnId="{F3EE117A-6584-4051-8826-15C9C6CF2F8D}">
      <dgm:prSet/>
      <dgm:spPr/>
      <dgm:t>
        <a:bodyPr/>
        <a:lstStyle/>
        <a:p>
          <a:endParaRPr lang="en-US"/>
        </a:p>
      </dgm:t>
    </dgm:pt>
    <dgm:pt modelId="{F4EC130E-2CFC-4532-8230-5840C494B5AB}" type="sibTrans" cxnId="{F3EE117A-6584-4051-8826-15C9C6CF2F8D}">
      <dgm:prSet/>
      <dgm:spPr/>
      <dgm:t>
        <a:bodyPr/>
        <a:lstStyle/>
        <a:p>
          <a:endParaRPr lang="en-US"/>
        </a:p>
      </dgm:t>
    </dgm:pt>
    <dgm:pt modelId="{01E95D4F-B03D-4536-BDEC-E50D1992A3BE}" type="pres">
      <dgm:prSet presAssocID="{A4A79C28-BE42-4FCF-98F2-0A54D167C7AE}" presName="compositeShape" presStyleCnt="0">
        <dgm:presLayoutVars>
          <dgm:chMax val="2"/>
          <dgm:dir/>
          <dgm:resizeHandles val="exact"/>
        </dgm:presLayoutVars>
      </dgm:prSet>
      <dgm:spPr/>
      <dgm:t>
        <a:bodyPr/>
        <a:lstStyle/>
        <a:p>
          <a:endParaRPr lang="en-US"/>
        </a:p>
      </dgm:t>
    </dgm:pt>
    <dgm:pt modelId="{E20597F0-532E-4886-A88B-3AB76204B202}" type="pres">
      <dgm:prSet presAssocID="{A4A79C28-BE42-4FCF-98F2-0A54D167C7AE}" presName="ribbon" presStyleLbl="node1" presStyleIdx="0" presStyleCnt="1"/>
      <dgm:spPr/>
    </dgm:pt>
    <dgm:pt modelId="{3BDDCB36-FC29-46B9-B7E0-8F114819CC29}" type="pres">
      <dgm:prSet presAssocID="{A4A79C28-BE42-4FCF-98F2-0A54D167C7AE}" presName="leftArrowText" presStyleLbl="node1" presStyleIdx="0" presStyleCnt="1">
        <dgm:presLayoutVars>
          <dgm:chMax val="0"/>
          <dgm:bulletEnabled val="1"/>
        </dgm:presLayoutVars>
      </dgm:prSet>
      <dgm:spPr/>
      <dgm:t>
        <a:bodyPr/>
        <a:lstStyle/>
        <a:p>
          <a:endParaRPr lang="en-US"/>
        </a:p>
      </dgm:t>
    </dgm:pt>
    <dgm:pt modelId="{F7E2C31F-2986-4174-9CBE-3E2C15458188}" type="pres">
      <dgm:prSet presAssocID="{A4A79C28-BE42-4FCF-98F2-0A54D167C7AE}" presName="rightArrowText" presStyleLbl="node1" presStyleIdx="0" presStyleCnt="1">
        <dgm:presLayoutVars>
          <dgm:chMax val="0"/>
          <dgm:bulletEnabled val="1"/>
        </dgm:presLayoutVars>
      </dgm:prSet>
      <dgm:spPr/>
      <dgm:t>
        <a:bodyPr/>
        <a:lstStyle/>
        <a:p>
          <a:endParaRPr lang="en-US"/>
        </a:p>
      </dgm:t>
    </dgm:pt>
  </dgm:ptLst>
  <dgm:cxnLst>
    <dgm:cxn modelId="{9B719E68-69E7-48D4-AA68-4C09306BD104}" srcId="{A4A79C28-BE42-4FCF-98F2-0A54D167C7AE}" destId="{68F11445-C3A9-4425-BFCA-14ED62E03A1B}" srcOrd="0" destOrd="0" parTransId="{EB8D3780-D495-488B-8045-23530750C35C}" sibTransId="{FE037562-3BE0-47A2-A8F1-7D19B5912828}"/>
    <dgm:cxn modelId="{7F653130-54FE-465C-8C8C-C99953A50A86}" type="presOf" srcId="{A4A79C28-BE42-4FCF-98F2-0A54D167C7AE}" destId="{01E95D4F-B03D-4536-BDEC-E50D1992A3BE}" srcOrd="0" destOrd="0" presId="urn:microsoft.com/office/officeart/2005/8/layout/arrow6"/>
    <dgm:cxn modelId="{B7AD83F8-4474-4EAE-AD87-1E42C1027827}" type="presOf" srcId="{68F11445-C3A9-4425-BFCA-14ED62E03A1B}" destId="{3BDDCB36-FC29-46B9-B7E0-8F114819CC29}" srcOrd="0" destOrd="0" presId="urn:microsoft.com/office/officeart/2005/8/layout/arrow6"/>
    <dgm:cxn modelId="{D0A0C449-CB11-492A-940B-17CABE5D0B55}" type="presOf" srcId="{7D98C0CB-50F2-4B54-8AE4-C58EB1ED71BB}" destId="{F7E2C31F-2986-4174-9CBE-3E2C15458188}" srcOrd="0" destOrd="0" presId="urn:microsoft.com/office/officeart/2005/8/layout/arrow6"/>
    <dgm:cxn modelId="{F3EE117A-6584-4051-8826-15C9C6CF2F8D}" srcId="{A4A79C28-BE42-4FCF-98F2-0A54D167C7AE}" destId="{7D98C0CB-50F2-4B54-8AE4-C58EB1ED71BB}" srcOrd="1" destOrd="0" parTransId="{4AE9319D-7745-41B4-BF8A-B66C7940649A}" sibTransId="{F4EC130E-2CFC-4532-8230-5840C494B5AB}"/>
    <dgm:cxn modelId="{9654F426-CD9D-4EEC-B5CB-AB06A8C51E32}" type="presParOf" srcId="{01E95D4F-B03D-4536-BDEC-E50D1992A3BE}" destId="{E20597F0-532E-4886-A88B-3AB76204B202}" srcOrd="0" destOrd="0" presId="urn:microsoft.com/office/officeart/2005/8/layout/arrow6"/>
    <dgm:cxn modelId="{5BDAE191-3DE2-4DAD-9481-B0770FA19EB6}" type="presParOf" srcId="{01E95D4F-B03D-4536-BDEC-E50D1992A3BE}" destId="{3BDDCB36-FC29-46B9-B7E0-8F114819CC29}" srcOrd="1" destOrd="0" presId="urn:microsoft.com/office/officeart/2005/8/layout/arrow6"/>
    <dgm:cxn modelId="{ED4BD234-BD0F-44E1-8DE7-16615ECFE270}" type="presParOf" srcId="{01E95D4F-B03D-4536-BDEC-E50D1992A3BE}" destId="{F7E2C31F-2986-4174-9CBE-3E2C15458188}"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597F0-532E-4886-A88B-3AB76204B202}">
      <dsp:nvSpPr>
        <dsp:cNvPr id="0" name=""/>
        <dsp:cNvSpPr/>
      </dsp:nvSpPr>
      <dsp:spPr>
        <a:xfrm>
          <a:off x="0" y="1379220"/>
          <a:ext cx="6248400" cy="2499360"/>
        </a:xfrm>
        <a:prstGeom prst="leftRightRibbon">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DDCB36-FC29-46B9-B7E0-8F114819CC29}">
      <dsp:nvSpPr>
        <dsp:cNvPr id="0" name=""/>
        <dsp:cNvSpPr/>
      </dsp:nvSpPr>
      <dsp:spPr>
        <a:xfrm>
          <a:off x="749808" y="1816608"/>
          <a:ext cx="2061972" cy="1224686"/>
        </a:xfrm>
        <a:prstGeom prst="rect">
          <a:avLst/>
        </a:prstGeom>
        <a:noFill/>
        <a:ln w="381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45796" rIns="0" bIns="156210" numCol="1" spcCol="1270" anchor="ctr" anchorCtr="0">
          <a:noAutofit/>
        </a:bodyPr>
        <a:lstStyle/>
        <a:p>
          <a:pPr lvl="0" algn="ctr" defTabSz="1822450">
            <a:lnSpc>
              <a:spcPct val="90000"/>
            </a:lnSpc>
            <a:spcBef>
              <a:spcPct val="0"/>
            </a:spcBef>
            <a:spcAft>
              <a:spcPct val="35000"/>
            </a:spcAft>
          </a:pPr>
          <a:r>
            <a:rPr lang="en-US" sz="4100" kern="1200" dirty="0" smtClean="0"/>
            <a:t>Where is </a:t>
          </a:r>
          <a:endParaRPr lang="en-US" sz="4100" kern="1200" dirty="0"/>
        </a:p>
      </dsp:txBody>
      <dsp:txXfrm>
        <a:off x="749808" y="1816608"/>
        <a:ext cx="2061972" cy="1224686"/>
      </dsp:txXfrm>
    </dsp:sp>
    <dsp:sp modelId="{F7E2C31F-2986-4174-9CBE-3E2C15458188}">
      <dsp:nvSpPr>
        <dsp:cNvPr id="0" name=""/>
        <dsp:cNvSpPr/>
      </dsp:nvSpPr>
      <dsp:spPr>
        <a:xfrm>
          <a:off x="3124200" y="2216505"/>
          <a:ext cx="2436876" cy="1224686"/>
        </a:xfrm>
        <a:prstGeom prst="rect">
          <a:avLst/>
        </a:prstGeom>
        <a:noFill/>
        <a:ln w="381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45796" rIns="0" bIns="156210" numCol="1" spcCol="1270" anchor="ctr" anchorCtr="0">
          <a:noAutofit/>
        </a:bodyPr>
        <a:lstStyle/>
        <a:p>
          <a:pPr lvl="0" algn="ctr" defTabSz="1822450">
            <a:lnSpc>
              <a:spcPct val="90000"/>
            </a:lnSpc>
            <a:spcBef>
              <a:spcPct val="0"/>
            </a:spcBef>
            <a:spcAft>
              <a:spcPct val="35000"/>
            </a:spcAft>
          </a:pPr>
          <a:r>
            <a:rPr lang="en-US" sz="4100" kern="1200" dirty="0" smtClean="0"/>
            <a:t>Heaven?</a:t>
          </a:r>
          <a:endParaRPr lang="en-US" sz="4100" kern="1200" dirty="0"/>
        </a:p>
      </dsp:txBody>
      <dsp:txXfrm>
        <a:off x="3124200" y="2216505"/>
        <a:ext cx="2436876" cy="1224686"/>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30123-7171-4438-9BA9-AA68270AAB39}" type="datetimeFigureOut">
              <a:rPr lang="en-US" smtClean="0"/>
              <a:pPr/>
              <a:t>3/15/18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4D63EC-B60C-4478-AE11-EE3D78874FC4}" type="slidenum">
              <a:rPr lang="en-US" smtClean="0"/>
              <a:pPr/>
              <a:t>‹#›</a:t>
            </a:fld>
            <a:endParaRPr lang="en-US"/>
          </a:p>
        </p:txBody>
      </p:sp>
    </p:spTree>
    <p:extLst>
      <p:ext uri="{BB962C8B-B14F-4D97-AF65-F5344CB8AC3E}">
        <p14:creationId xmlns:p14="http://schemas.microsoft.com/office/powerpoint/2010/main" val="2754158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CF88D965-9388-48F5-B66F-E8F4216C27BD}" type="datetimeFigureOut">
              <a:rPr lang="en-US" smtClean="0"/>
              <a:pPr/>
              <a:t>3/15/18</a:t>
            </a:fld>
            <a:endParaRPr lang="en-US"/>
          </a:p>
        </p:txBody>
      </p:sp>
      <p:sp>
        <p:nvSpPr>
          <p:cNvPr id="16" name="Slide Number Placeholder 15"/>
          <p:cNvSpPr>
            <a:spLocks noGrp="1"/>
          </p:cNvSpPr>
          <p:nvPr>
            <p:ph type="sldNum" sz="quarter" idx="11"/>
          </p:nvPr>
        </p:nvSpPr>
        <p:spPr/>
        <p:txBody>
          <a:bodyPr/>
          <a:lstStyle/>
          <a:p>
            <a:fld id="{CFFBAF10-EBCA-44EF-9856-6F982F169D49}"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ransition xmlns:p14="http://schemas.microsoft.com/office/powerpoint/2010/mai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88D965-9388-48F5-B66F-E8F4216C27BD}" type="datetimeFigureOut">
              <a:rPr lang="en-US" smtClean="0"/>
              <a:pPr/>
              <a:t>3/15/18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BAF10-EBCA-44EF-9856-6F982F169D49}" type="slidenum">
              <a:rPr lang="en-US" smtClean="0"/>
              <a:pPr/>
              <a:t>‹#›</a:t>
            </a:fld>
            <a:endParaRPr lang="en-US"/>
          </a:p>
        </p:txBody>
      </p:sp>
    </p:spTree>
  </p:cSld>
  <p:clrMapOvr>
    <a:masterClrMapping/>
  </p:clrMapOvr>
  <p:transition xmlns:p14="http://schemas.microsoft.com/office/powerpoint/2010/mai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88D965-9388-48F5-B66F-E8F4216C27BD}" type="datetimeFigureOut">
              <a:rPr lang="en-US" smtClean="0"/>
              <a:pPr/>
              <a:t>3/15/18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BAF10-EBCA-44EF-9856-6F982F169D49}" type="slidenum">
              <a:rPr lang="en-US" smtClean="0"/>
              <a:pPr/>
              <a:t>‹#›</a:t>
            </a:fld>
            <a:endParaRPr lang="en-US"/>
          </a:p>
        </p:txBody>
      </p:sp>
    </p:spTree>
  </p:cSld>
  <p:clrMapOvr>
    <a:masterClrMapping/>
  </p:clrMapOvr>
  <p:transition xmlns:p14="http://schemas.microsoft.com/office/powerpoint/2010/mai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CF88D965-9388-48F5-B66F-E8F4216C27BD}" type="datetimeFigureOut">
              <a:rPr lang="en-US" smtClean="0"/>
              <a:pPr/>
              <a:t>3/15/18</a:t>
            </a:fld>
            <a:endParaRPr lang="en-US"/>
          </a:p>
        </p:txBody>
      </p:sp>
      <p:sp>
        <p:nvSpPr>
          <p:cNvPr id="15" name="Slide Number Placeholder 14"/>
          <p:cNvSpPr>
            <a:spLocks noGrp="1"/>
          </p:cNvSpPr>
          <p:nvPr>
            <p:ph type="sldNum" sz="quarter" idx="15"/>
          </p:nvPr>
        </p:nvSpPr>
        <p:spPr/>
        <p:txBody>
          <a:bodyPr/>
          <a:lstStyle>
            <a:lvl1pPr algn="ctr">
              <a:defRPr/>
            </a:lvl1pPr>
          </a:lstStyle>
          <a:p>
            <a:fld id="{CFFBAF10-EBCA-44EF-9856-6F982F169D49}"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xmlns:p14="http://schemas.microsoft.com/office/powerpoint/2010/mai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F88D965-9388-48F5-B66F-E8F4216C27BD}" type="datetimeFigureOut">
              <a:rPr lang="en-US" smtClean="0"/>
              <a:pPr/>
              <a:t>3/15/18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BAF10-EBCA-44EF-9856-6F982F169D49}"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xmlns:p14="http://schemas.microsoft.com/office/powerpoint/2010/mai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F88D965-9388-48F5-B66F-E8F4216C27BD}" type="datetimeFigureOut">
              <a:rPr lang="en-US" smtClean="0"/>
              <a:pPr/>
              <a:t>3/15/18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BAF10-EBCA-44EF-9856-6F982F169D49}"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FFBAF10-EBCA-44EF-9856-6F982F169D49}"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CF88D965-9388-48F5-B66F-E8F4216C27BD}" type="datetimeFigureOut">
              <a:rPr lang="en-US" smtClean="0"/>
              <a:pPr/>
              <a:t>3/15/18</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xmlns:p14="http://schemas.microsoft.com/office/powerpoint/2010/mai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F88D965-9388-48F5-B66F-E8F4216C27BD}" type="datetimeFigureOut">
              <a:rPr lang="en-US" smtClean="0"/>
              <a:pPr/>
              <a:t>3/15/18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FBAF10-EBCA-44EF-9856-6F982F169D49}"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xmlns:p14="http://schemas.microsoft.com/office/powerpoint/2010/mai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88D965-9388-48F5-B66F-E8F4216C27BD}" type="datetimeFigureOut">
              <a:rPr lang="en-US" smtClean="0"/>
              <a:pPr/>
              <a:t>3/15/18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FBAF10-EBCA-44EF-9856-6F982F169D49}" type="slidenum">
              <a:rPr lang="en-US" smtClean="0"/>
              <a:pPr/>
              <a:t>‹#›</a:t>
            </a:fld>
            <a:endParaRPr lang="en-US"/>
          </a:p>
        </p:txBody>
      </p:sp>
    </p:spTree>
  </p:cSld>
  <p:clrMapOvr>
    <a:masterClrMapping/>
  </p:clrMapOvr>
  <p:transition xmlns:p14="http://schemas.microsoft.com/office/powerpoint/2010/mai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CF88D965-9388-48F5-B66F-E8F4216C27BD}" type="datetimeFigureOut">
              <a:rPr lang="en-US" smtClean="0"/>
              <a:pPr/>
              <a:t>3/15/18</a:t>
            </a:fld>
            <a:endParaRPr lang="en-US"/>
          </a:p>
        </p:txBody>
      </p:sp>
      <p:sp>
        <p:nvSpPr>
          <p:cNvPr id="9" name="Slide Number Placeholder 8"/>
          <p:cNvSpPr>
            <a:spLocks noGrp="1"/>
          </p:cNvSpPr>
          <p:nvPr>
            <p:ph type="sldNum" sz="quarter" idx="15"/>
          </p:nvPr>
        </p:nvSpPr>
        <p:spPr/>
        <p:txBody>
          <a:bodyPr/>
          <a:lstStyle/>
          <a:p>
            <a:fld id="{CFFBAF10-EBCA-44EF-9856-6F982F169D49}"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transition xmlns:p14="http://schemas.microsoft.com/office/powerpoint/2010/mai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CF88D965-9388-48F5-B66F-E8F4216C27BD}" type="datetimeFigureOut">
              <a:rPr lang="en-US" smtClean="0"/>
              <a:pPr/>
              <a:t>3/15/18</a:t>
            </a:fld>
            <a:endParaRPr lang="en-US"/>
          </a:p>
        </p:txBody>
      </p:sp>
      <p:sp>
        <p:nvSpPr>
          <p:cNvPr id="9" name="Slide Number Placeholder 8"/>
          <p:cNvSpPr>
            <a:spLocks noGrp="1"/>
          </p:cNvSpPr>
          <p:nvPr>
            <p:ph type="sldNum" sz="quarter" idx="11"/>
          </p:nvPr>
        </p:nvSpPr>
        <p:spPr/>
        <p:txBody>
          <a:bodyPr/>
          <a:lstStyle/>
          <a:p>
            <a:fld id="{CFFBAF10-EBCA-44EF-9856-6F982F169D49}"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xmlns:p14="http://schemas.microsoft.com/office/powerpoint/2010/main" spd="slow">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F88D965-9388-48F5-B66F-E8F4216C27BD}" type="datetimeFigureOut">
              <a:rPr lang="en-US" smtClean="0"/>
              <a:pPr/>
              <a:t>3/15/18</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FFBAF10-EBCA-44EF-9856-6F982F169D49}"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xmlns:p14="http://schemas.microsoft.com/office/powerpoint/2010/main" spd="slow">
    <p:fade/>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3.jpeg"/><Relationship Id="rId1" Type="http://schemas.openxmlformats.org/officeDocument/2006/relationships/slideLayout" Target="../slideLayouts/slideLayout8.xml"/><Relationship Id="rId2"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4" Type="http://schemas.openxmlformats.org/officeDocument/2006/relationships/image" Target="../media/image5.gif"/><Relationship Id="rId5" Type="http://schemas.openxmlformats.org/officeDocument/2006/relationships/image" Target="../media/image6.jpeg"/><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 Id="rId3" Type="http://schemas.openxmlformats.org/officeDocument/2006/relationships/image" Target="../media/image10.gi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gif"/><Relationship Id="rId5" Type="http://schemas.openxmlformats.org/officeDocument/2006/relationships/image" Target="../media/image8.gif"/><Relationship Id="rId1" Type="http://schemas.openxmlformats.org/officeDocument/2006/relationships/slideLayout" Target="../slideLayouts/slideLayout8.xml"/><Relationship Id="rId2" Type="http://schemas.openxmlformats.org/officeDocument/2006/relationships/image" Target="../media/image7.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3600" dirty="0" smtClean="0"/>
              <a:t>Is Where Your Heart Is</a:t>
            </a:r>
          </a:p>
          <a:p>
            <a:r>
              <a:rPr lang="en-US" sz="2400" dirty="0" smtClean="0"/>
              <a:t>Matthew 6.19-21</a:t>
            </a:r>
            <a:endParaRPr lang="en-US" sz="2400" dirty="0"/>
          </a:p>
        </p:txBody>
      </p:sp>
      <p:sp>
        <p:nvSpPr>
          <p:cNvPr id="2" name="Title 1"/>
          <p:cNvSpPr>
            <a:spLocks noGrp="1"/>
          </p:cNvSpPr>
          <p:nvPr>
            <p:ph type="ctrTitle"/>
          </p:nvPr>
        </p:nvSpPr>
        <p:spPr/>
        <p:txBody>
          <a:bodyPr/>
          <a:lstStyle/>
          <a:p>
            <a:r>
              <a:rPr lang="en-US" sz="6000" dirty="0" smtClean="0"/>
              <a:t>Heaven</a:t>
            </a:r>
            <a:endParaRPr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marL="457200" indent="-457200">
              <a:spcAft>
                <a:spcPts val="2400"/>
              </a:spcAft>
              <a:buClr>
                <a:srgbClr val="FFFF00"/>
              </a:buClr>
              <a:buFont typeface="Wingdings" pitchFamily="2" charset="2"/>
              <a:buChar char="v"/>
            </a:pPr>
            <a:r>
              <a:rPr lang="en-US" sz="3200" dirty="0" smtClean="0"/>
              <a:t>Heaven did not always exist.</a:t>
            </a:r>
          </a:p>
          <a:p>
            <a:pPr marL="457200" indent="-457200">
              <a:spcBef>
                <a:spcPts val="1800"/>
              </a:spcBef>
              <a:spcAft>
                <a:spcPts val="2400"/>
              </a:spcAft>
              <a:buClr>
                <a:srgbClr val="FFFF00"/>
              </a:buClr>
              <a:buFont typeface="Wingdings" pitchFamily="2" charset="2"/>
              <a:buChar char="v"/>
            </a:pPr>
            <a:r>
              <a:rPr lang="en-US" sz="3200" dirty="0" smtClean="0"/>
              <a:t>God created Heaven, because He is inherently relational.</a:t>
            </a:r>
          </a:p>
          <a:p>
            <a:pPr marL="457200" indent="-457200">
              <a:spcBef>
                <a:spcPts val="1800"/>
              </a:spcBef>
              <a:spcAft>
                <a:spcPts val="2400"/>
              </a:spcAft>
              <a:buClr>
                <a:srgbClr val="FFFF00"/>
              </a:buClr>
              <a:buFont typeface="Wingdings" pitchFamily="2" charset="2"/>
              <a:buChar char="v"/>
            </a:pPr>
            <a:r>
              <a:rPr lang="en-US" sz="3200" dirty="0" smtClean="0"/>
              <a:t>Heaven is the place where relationship </a:t>
            </a:r>
            <a:r>
              <a:rPr lang="en-US" sz="3200" smtClean="0"/>
              <a:t>can flourish </a:t>
            </a:r>
            <a:r>
              <a:rPr lang="en-US" sz="3200" dirty="0" smtClean="0"/>
              <a:t>between God and creatures made in His image.</a:t>
            </a:r>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
        <p:nvSpPr>
          <p:cNvPr id="6" name="Rectangle 5"/>
          <p:cNvSpPr/>
          <p:nvPr/>
        </p:nvSpPr>
        <p:spPr>
          <a:xfrm>
            <a:off x="990600" y="2057400"/>
            <a:ext cx="5181600" cy="1938992"/>
          </a:xfrm>
          <a:prstGeom prst="rect">
            <a:avLst/>
          </a:prstGeom>
          <a:noFill/>
        </p:spPr>
        <p:txBody>
          <a:bodyPr wrap="square" lIns="91440" tIns="45720" rIns="91440" bIns="45720">
            <a:spAutoFit/>
          </a:bodyPr>
          <a:lstStyle/>
          <a:p>
            <a:pPr algn="ctr"/>
            <a:r>
              <a:rPr lang="en-US" sz="60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What Is </a:t>
            </a:r>
          </a:p>
          <a:p>
            <a:pPr algn="ctr"/>
            <a:r>
              <a:rPr lang="en-US" sz="60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Heaven Like?</a:t>
            </a:r>
            <a:endParaRPr lang="en-US" sz="60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We should not think of heaven…</a:t>
            </a:r>
          </a:p>
          <a:p>
            <a:pPr>
              <a:spcAft>
                <a:spcPts val="2400"/>
              </a:spcAft>
              <a:buNone/>
            </a:pPr>
            <a:r>
              <a:rPr lang="en-US" sz="3200" dirty="0" smtClean="0"/>
              <a:t>	as </a:t>
            </a:r>
            <a:r>
              <a:rPr lang="en-US" sz="3200" i="1" dirty="0" smtClean="0"/>
              <a:t>insubstantial.</a:t>
            </a:r>
            <a:r>
              <a:rPr lang="en-US" sz="3200" dirty="0" smtClean="0"/>
              <a:t> Heavenly bodies are more solid than material bodies. The resurrected Jesus walked through walls as we now walk through fog.</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We should not think of heaven…</a:t>
            </a:r>
          </a:p>
          <a:p>
            <a:pPr>
              <a:spcAft>
                <a:spcPts val="2400"/>
              </a:spcAft>
              <a:buNone/>
            </a:pPr>
            <a:r>
              <a:rPr lang="en-US" sz="3200" dirty="0" smtClean="0"/>
              <a:t>	as </a:t>
            </a:r>
            <a:r>
              <a:rPr lang="en-US" sz="3200" i="1" dirty="0" smtClean="0"/>
              <a:t>inhospitable to bodily existence. </a:t>
            </a:r>
            <a:r>
              <a:rPr lang="en-US" sz="3200" dirty="0" smtClean="0"/>
              <a:t>In His glorified human body, Jesus is comfortable in both the earthly and heavenly realms. Heaven will </a:t>
            </a:r>
            <a:r>
              <a:rPr lang="en-US" sz="3200" i="1" dirty="0" smtClean="0"/>
              <a:t>feel</a:t>
            </a:r>
            <a:r>
              <a:rPr lang="en-US" sz="3200" dirty="0" smtClean="0"/>
              <a:t> familiar to us!</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We should not think of heaven…</a:t>
            </a:r>
          </a:p>
          <a:p>
            <a:pPr>
              <a:spcAft>
                <a:spcPts val="2400"/>
              </a:spcAft>
              <a:buNone/>
            </a:pPr>
            <a:r>
              <a:rPr lang="en-US" sz="3200" dirty="0" smtClean="0"/>
              <a:t>	as </a:t>
            </a:r>
            <a:r>
              <a:rPr lang="en-US" sz="3200" i="1" dirty="0" smtClean="0"/>
              <a:t>filled with incomprehensible things. </a:t>
            </a:r>
            <a:r>
              <a:rPr lang="en-US" sz="3200" dirty="0" smtClean="0"/>
              <a:t>The apostle John was able to describe all that he saw in Heaven. Heaven will </a:t>
            </a:r>
            <a:r>
              <a:rPr lang="en-US" sz="3200" i="1" dirty="0" smtClean="0"/>
              <a:t>look familiar </a:t>
            </a:r>
            <a:r>
              <a:rPr lang="en-US" sz="3200" dirty="0" smtClean="0"/>
              <a:t>to us.</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In fact…</a:t>
            </a:r>
          </a:p>
          <a:p>
            <a:pPr>
              <a:spcAft>
                <a:spcPts val="2400"/>
              </a:spcAft>
              <a:buNone/>
            </a:pPr>
            <a:r>
              <a:rPr lang="en-US" sz="3200" dirty="0" smtClean="0"/>
              <a:t>	earthly things are patterned after heavenly things, and heavenly things reflect God’s own heart. That is why we can see the attributes and character of God in His creation (Romans 1.20).</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The implication of this is that…</a:t>
            </a:r>
          </a:p>
          <a:p>
            <a:pPr>
              <a:spcAft>
                <a:spcPts val="2400"/>
              </a:spcAft>
              <a:buNone/>
            </a:pPr>
            <a:r>
              <a:rPr lang="en-US" sz="3200" dirty="0" smtClean="0"/>
              <a:t>	everything we </a:t>
            </a:r>
            <a:r>
              <a:rPr lang="en-US" sz="3200" i="1" dirty="0" smtClean="0"/>
              <a:t>most love and long for</a:t>
            </a:r>
            <a:r>
              <a:rPr lang="en-US" sz="3200" dirty="0" smtClean="0"/>
              <a:t> in earthly existence, we will find more </a:t>
            </a:r>
            <a:r>
              <a:rPr lang="en-US" sz="3200" b="1" dirty="0" smtClean="0"/>
              <a:t>intensely real</a:t>
            </a:r>
            <a:r>
              <a:rPr lang="en-US" sz="3200" dirty="0" smtClean="0"/>
              <a:t> in Heaven.</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nvPr>
        </p:nvGraphicFramePr>
        <p:xfrm>
          <a:off x="457200" y="914400"/>
          <a:ext cx="6248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7"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50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fontScale="92500"/>
          </a:bodyPr>
          <a:lstStyle/>
          <a:p>
            <a:pPr>
              <a:spcAft>
                <a:spcPts val="2400"/>
              </a:spcAft>
              <a:buNone/>
            </a:pPr>
            <a:r>
              <a:rPr lang="en-US" sz="4400" dirty="0" smtClean="0"/>
              <a:t>Heaven is…</a:t>
            </a:r>
          </a:p>
          <a:p>
            <a:pPr>
              <a:spcAft>
                <a:spcPts val="2400"/>
              </a:spcAft>
              <a:buNone/>
            </a:pPr>
            <a:r>
              <a:rPr lang="en-US" sz="3200" dirty="0" smtClean="0"/>
              <a:t>	the context within which our universe exists. Heaven and our natural world are congruent. (See Job 1.1-7; Isaiah 57.15; John 14.23)</a:t>
            </a:r>
          </a:p>
          <a:p>
            <a:pPr>
              <a:spcAft>
                <a:spcPts val="2400"/>
              </a:spcAft>
              <a:buNone/>
            </a:pPr>
            <a:r>
              <a:rPr lang="en-US" sz="3200" dirty="0" smtClean="0"/>
              <a:t>“Earth is not outside of heaven; it is heaven’s workshop, heaven’s womb.” – Peter Kreeft</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Heaven is…</a:t>
            </a:r>
          </a:p>
          <a:p>
            <a:pPr>
              <a:spcAft>
                <a:spcPts val="2400"/>
              </a:spcAft>
              <a:buNone/>
            </a:pPr>
            <a:r>
              <a:rPr lang="en-US" sz="3200" dirty="0" smtClean="0"/>
              <a:t>	like the clear air that we pass through but do not see. When God temporarily attunes our senses to perceive Heaven, we have the sensation of the sky being peeled back.</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752600"/>
            <a:ext cx="6248400" cy="4419600"/>
          </a:xfrm>
          <a:effectLst>
            <a:glow rad="228600">
              <a:schemeClr val="accent3">
                <a:satMod val="175000"/>
                <a:alpha val="40000"/>
              </a:schemeClr>
            </a:glow>
          </a:effectLst>
        </p:spPr>
        <p:txBody>
          <a:bodyPr>
            <a:normAutofit/>
          </a:bodyPr>
          <a:lstStyle/>
          <a:p>
            <a:pPr marL="514350" indent="-514350">
              <a:buClr>
                <a:srgbClr val="FFFF00"/>
              </a:buClr>
              <a:buFont typeface="Wingdings" pitchFamily="2" charset="2"/>
              <a:buChar char="v"/>
            </a:pPr>
            <a:r>
              <a:rPr lang="en-US" sz="3200" dirty="0" smtClean="0">
                <a:effectLst>
                  <a:glow rad="228600">
                    <a:schemeClr val="accent2">
                      <a:satMod val="175000"/>
                      <a:alpha val="40000"/>
                    </a:schemeClr>
                  </a:glow>
                </a:effectLst>
              </a:rPr>
              <a:t>The Heavens</a:t>
            </a:r>
            <a:r>
              <a:rPr lang="en-US" sz="3200" dirty="0" smtClean="0"/>
              <a:t>: The higher spatial </a:t>
            </a:r>
            <a:r>
              <a:rPr lang="en-US" sz="3200" i="1" dirty="0" smtClean="0"/>
              <a:t>and </a:t>
            </a:r>
            <a:r>
              <a:rPr lang="en-US" sz="3200" dirty="0" smtClean="0"/>
              <a:t>spiritual realms that include:</a:t>
            </a:r>
          </a:p>
          <a:p>
            <a:pPr marL="514350" indent="-914400">
              <a:buNone/>
            </a:pPr>
            <a:r>
              <a:rPr lang="en-US" sz="3200" dirty="0" smtClean="0"/>
              <a:t>	1.	The</a:t>
            </a:r>
            <a:r>
              <a:rPr lang="en-US" sz="3200" dirty="0" smtClean="0">
                <a:effectLst>
                  <a:glow rad="139700">
                    <a:schemeClr val="accent2">
                      <a:satMod val="175000"/>
                      <a:alpha val="40000"/>
                    </a:schemeClr>
                  </a:glow>
                </a:effectLst>
              </a:rPr>
              <a:t> </a:t>
            </a:r>
            <a:r>
              <a:rPr lang="en-US" sz="3200" dirty="0" smtClean="0">
                <a:effectLst>
                  <a:glow rad="228600">
                    <a:schemeClr val="accent2">
                      <a:satMod val="175000"/>
                      <a:alpha val="40000"/>
                    </a:schemeClr>
                  </a:glow>
                </a:effectLst>
              </a:rPr>
              <a:t>aerial</a:t>
            </a:r>
            <a:r>
              <a:rPr lang="en-US" sz="3200" dirty="0" smtClean="0">
                <a:effectLst>
                  <a:glow rad="139700">
                    <a:schemeClr val="accent2">
                      <a:satMod val="175000"/>
                      <a:alpha val="40000"/>
                    </a:schemeClr>
                  </a:glow>
                </a:effectLst>
              </a:rPr>
              <a:t> </a:t>
            </a:r>
            <a:r>
              <a:rPr lang="en-US" sz="3200" dirty="0" smtClean="0"/>
              <a:t>heavens: our atmosphere and outer space,</a:t>
            </a:r>
          </a:p>
          <a:p>
            <a:pPr marL="514350" indent="-914400">
              <a:buNone/>
            </a:pPr>
            <a:r>
              <a:rPr lang="en-US" sz="3200" dirty="0" smtClean="0"/>
              <a:t>	2.	The</a:t>
            </a:r>
            <a:r>
              <a:rPr lang="en-US" sz="3200" dirty="0" smtClean="0">
                <a:effectLst>
                  <a:glow rad="228600">
                    <a:schemeClr val="accent2">
                      <a:satMod val="175000"/>
                      <a:alpha val="40000"/>
                    </a:schemeClr>
                  </a:glow>
                </a:effectLst>
              </a:rPr>
              <a:t> ethereal</a:t>
            </a:r>
            <a:r>
              <a:rPr lang="en-US" sz="3200" dirty="0" smtClean="0"/>
              <a:t> heavens: the domain of evil spirits, and the abode of angels and God.</a:t>
            </a:r>
          </a:p>
          <a:p>
            <a:pPr>
              <a:buNone/>
            </a:pPr>
            <a:endParaRPr lang="en-US" sz="3200" dirty="0" smtClean="0"/>
          </a:p>
        </p:txBody>
      </p:sp>
      <p:sp>
        <p:nvSpPr>
          <p:cNvPr id="4" name="Title 3"/>
          <p:cNvSpPr>
            <a:spLocks noGrp="1"/>
          </p:cNvSpPr>
          <p:nvPr>
            <p:ph type="title"/>
          </p:nvPr>
        </p:nvSpPr>
        <p:spPr/>
        <p:txBody>
          <a:bodyPr>
            <a:normAutofit/>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
        <p:nvSpPr>
          <p:cNvPr id="11" name="Rectangle 10"/>
          <p:cNvSpPr/>
          <p:nvPr/>
        </p:nvSpPr>
        <p:spPr>
          <a:xfrm>
            <a:off x="1730623" y="685800"/>
            <a:ext cx="3937809" cy="923330"/>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Definitions</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hen-you-stand-before-heaven-on-judgment-day.jpg"/>
          <p:cNvPicPr>
            <a:picLocks noChangeAspect="1"/>
          </p:cNvPicPr>
          <p:nvPr/>
        </p:nvPicPr>
        <p:blipFill>
          <a:blip r:embed="rId2" cstate="print"/>
          <a:stretch>
            <a:fillRect/>
          </a:stretch>
        </p:blipFill>
        <p:spPr>
          <a:xfrm>
            <a:off x="381000" y="381000"/>
            <a:ext cx="8229600" cy="6172200"/>
          </a:xfrm>
          <a:prstGeom prst="rect">
            <a:avLst/>
          </a:prstGeom>
        </p:spPr>
      </p:pic>
    </p:spTree>
  </p:cSld>
  <p:clrMapOvr>
    <a:masterClrMapping/>
  </p:clrMapOvr>
  <p:transition xmlns:p14="http://schemas.microsoft.com/office/powerpoint/2010/main" spd="slow">
    <p:split orient="vert"/>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Heaven is not distant…</a:t>
            </a:r>
          </a:p>
          <a:p>
            <a:pPr>
              <a:spcAft>
                <a:spcPts val="2400"/>
              </a:spcAft>
              <a:buNone/>
            </a:pPr>
            <a:r>
              <a:rPr lang="en-US" sz="3200" dirty="0" smtClean="0"/>
              <a:t>	Is the Milky Way near or far?</a:t>
            </a:r>
          </a:p>
          <a:p>
            <a:pPr>
              <a:spcAft>
                <a:spcPts val="2400"/>
              </a:spcAft>
              <a:buNone/>
            </a:pPr>
            <a:r>
              <a:rPr lang="en-US" sz="3200" dirty="0" smtClean="0"/>
              <a:t>	</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split orient="vert" dir="in"/>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Heaven is not distant…</a:t>
            </a:r>
          </a:p>
          <a:p>
            <a:pPr>
              <a:spcAft>
                <a:spcPts val="2400"/>
              </a:spcAft>
              <a:buNone/>
            </a:pPr>
            <a:r>
              <a:rPr lang="en-US" sz="3200" dirty="0" smtClean="0"/>
              <a:t>	Is the Milky Way near or far?</a:t>
            </a:r>
          </a:p>
          <a:p>
            <a:pPr>
              <a:spcAft>
                <a:spcPts val="2400"/>
              </a:spcAft>
              <a:buNone/>
            </a:pPr>
            <a:r>
              <a:rPr lang="en-US" sz="3200" dirty="0" smtClean="0"/>
              <a:t>	All the most important parts of our galaxy are near, beginning with the air we breath!</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Heaven is so close that…</a:t>
            </a:r>
          </a:p>
          <a:p>
            <a:pPr>
              <a:spcAft>
                <a:spcPts val="2400"/>
              </a:spcAft>
              <a:buNone/>
            </a:pPr>
            <a:r>
              <a:rPr lang="en-US" sz="3200" dirty="0" smtClean="0"/>
              <a:t>	you’ve probably heard God’s voice. (See Acts 17.27.)</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Heaven is so close that…</a:t>
            </a:r>
          </a:p>
          <a:p>
            <a:pPr>
              <a:spcAft>
                <a:spcPts val="2400"/>
              </a:spcAft>
              <a:buNone/>
            </a:pPr>
            <a:r>
              <a:rPr lang="en-US" sz="3200" dirty="0" smtClean="0"/>
              <a:t>	you’ve probably heard God’s voice. (See Acts 17.27.)</a:t>
            </a:r>
          </a:p>
          <a:p>
            <a:pPr>
              <a:spcAft>
                <a:spcPts val="2400"/>
              </a:spcAft>
              <a:buNone/>
            </a:pPr>
            <a:r>
              <a:rPr lang="en-US" sz="3200" dirty="0" smtClean="0"/>
              <a:t>And you’ve stored treasure there! (See Matthew 6.19-21.)</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Heaven is so close that…</a:t>
            </a:r>
          </a:p>
          <a:p>
            <a:pPr>
              <a:spcAft>
                <a:spcPts val="2400"/>
              </a:spcAft>
              <a:buNone/>
            </a:pPr>
            <a:r>
              <a:rPr lang="en-US" sz="3200" dirty="0" smtClean="0"/>
              <a:t>	if God attuned our eyes, we could see His angel armies arrayed around us (2 Kings 6.15-18), or Jesus at the right hand of God (Acts 7.55-56).</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Heaven is so close that…</a:t>
            </a:r>
          </a:p>
          <a:p>
            <a:pPr>
              <a:spcAft>
                <a:spcPts val="2400"/>
              </a:spcAft>
              <a:buNone/>
            </a:pPr>
            <a:r>
              <a:rPr lang="en-US" sz="3200" dirty="0" smtClean="0"/>
              <a:t>	we can approach God’s throne right now (Hebrews 4.16), and if we were fully “in the spirit,” we could </a:t>
            </a:r>
            <a:r>
              <a:rPr lang="en-US" sz="3200" i="1" dirty="0" smtClean="0"/>
              <a:t>see</a:t>
            </a:r>
            <a:r>
              <a:rPr lang="en-US" sz="3200" dirty="0" smtClean="0"/>
              <a:t> God’s throne room as John did (Revelation 4.1-4).</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Heaven is so close that…</a:t>
            </a:r>
          </a:p>
          <a:p>
            <a:pPr>
              <a:spcAft>
                <a:spcPts val="2400"/>
              </a:spcAft>
              <a:buNone/>
            </a:pPr>
            <a:r>
              <a:rPr lang="en-US" sz="3200" dirty="0" smtClean="0"/>
              <a:t>	we are surrounded by a vast crowd of saints who cheer for us as we run our spiritual race (Hebrews 12.1), and perhaps join God in rejoicing when a sinner repents (Luke 15.1-10).</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In fact…</a:t>
            </a:r>
          </a:p>
          <a:p>
            <a:pPr>
              <a:spcAft>
                <a:spcPts val="2400"/>
              </a:spcAft>
              <a:buNone/>
            </a:pPr>
            <a:r>
              <a:rPr lang="en-US" sz="3200" dirty="0" smtClean="0"/>
              <a:t>	if we belong to Jesus, </a:t>
            </a:r>
            <a:r>
              <a:rPr lang="en-US" sz="3200" b="1" i="1" dirty="0" smtClean="0">
                <a:solidFill>
                  <a:srgbClr val="FFFF00"/>
                </a:solidFill>
              </a:rPr>
              <a:t>we are already in Heaven</a:t>
            </a:r>
            <a:r>
              <a:rPr lang="en-US" sz="3200" dirty="0" smtClean="0"/>
              <a:t> …!</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In fact…</a:t>
            </a:r>
          </a:p>
          <a:p>
            <a:pPr>
              <a:spcAft>
                <a:spcPts val="2400"/>
              </a:spcAft>
              <a:buNone/>
            </a:pPr>
            <a:r>
              <a:rPr lang="en-US" sz="3200" dirty="0" smtClean="0"/>
              <a:t>	if we belong to Jesus, </a:t>
            </a:r>
            <a:r>
              <a:rPr lang="en-US" sz="3200" b="1" i="1" dirty="0" smtClean="0">
                <a:solidFill>
                  <a:srgbClr val="FFFF00"/>
                </a:solidFill>
              </a:rPr>
              <a:t>we are already in Heaven</a:t>
            </a:r>
            <a:r>
              <a:rPr lang="en-US" sz="3200" dirty="0" smtClean="0"/>
              <a:t> seated with Christ (Ephesians 2.4-6).</a:t>
            </a:r>
          </a:p>
          <a:p>
            <a:pPr>
              <a:spcAft>
                <a:spcPts val="2400"/>
              </a:spcAft>
              <a:buNone/>
            </a:pPr>
            <a:r>
              <a:rPr lang="en-US" sz="3200" i="1" dirty="0" smtClean="0"/>
              <a:t>“</a:t>
            </a:r>
            <a:r>
              <a:rPr lang="en-US" sz="3200" b="1" i="1" dirty="0" smtClean="0">
                <a:solidFill>
                  <a:srgbClr val="FFFF00"/>
                </a:solidFill>
              </a:rPr>
              <a:t>Our citizenship is in heaven</a:t>
            </a:r>
            <a:r>
              <a:rPr lang="en-US" sz="3200" i="1" dirty="0" smtClean="0"/>
              <a:t>” now </a:t>
            </a:r>
            <a:r>
              <a:rPr lang="en-US" sz="3200" dirty="0" smtClean="0"/>
              <a:t>(Philippians 3.20).</a:t>
            </a:r>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
        <p:nvSpPr>
          <p:cNvPr id="13" name="Oval 12"/>
          <p:cNvSpPr/>
          <p:nvPr/>
        </p:nvSpPr>
        <p:spPr>
          <a:xfrm>
            <a:off x="1219200" y="1524000"/>
            <a:ext cx="4876800" cy="4876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438400" y="2743200"/>
            <a:ext cx="2438400" cy="24384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earth-from-space-africa.gif"/>
          <p:cNvPicPr>
            <a:picLocks noGrp="1" noChangeAspect="1"/>
          </p:cNvPicPr>
          <p:nvPr>
            <p:ph sz="quarter" idx="1"/>
          </p:nvPr>
        </p:nvPicPr>
        <p:blipFill>
          <a:blip r:embed="rId3" cstate="print"/>
          <a:stretch>
            <a:fillRect/>
          </a:stretch>
        </p:blipFill>
        <p:spPr>
          <a:xfrm>
            <a:off x="2895600" y="3200400"/>
            <a:ext cx="1562100" cy="1562100"/>
          </a:xfrm>
        </p:spPr>
      </p:pic>
      <p:pic>
        <p:nvPicPr>
          <p:cNvPr id="1028" name="Picture 4" descr="C:\Documents and Settings\Valued Customer\Local Settings\Temporary Internet Files\Content.IE5\YGOBYT7D\MM900236249[1].gif"/>
          <p:cNvPicPr>
            <a:picLocks noChangeAspect="1" noChangeArrowheads="1" noCrop="1"/>
          </p:cNvPicPr>
          <p:nvPr/>
        </p:nvPicPr>
        <p:blipFill>
          <a:blip r:embed="rId4" cstate="print"/>
          <a:srcRect/>
          <a:stretch>
            <a:fillRect/>
          </a:stretch>
        </p:blipFill>
        <p:spPr bwMode="auto">
          <a:xfrm>
            <a:off x="3581400" y="2895600"/>
            <a:ext cx="613317" cy="314325"/>
          </a:xfrm>
          <a:prstGeom prst="rect">
            <a:avLst/>
          </a:prstGeom>
          <a:noFill/>
        </p:spPr>
      </p:pic>
      <p:sp>
        <p:nvSpPr>
          <p:cNvPr id="15" name="TextBox 14"/>
          <p:cNvSpPr txBox="1"/>
          <p:nvPr/>
        </p:nvSpPr>
        <p:spPr>
          <a:xfrm>
            <a:off x="2819400" y="4648200"/>
            <a:ext cx="1752600" cy="369332"/>
          </a:xfrm>
          <a:prstGeom prst="rect">
            <a:avLst/>
          </a:prstGeom>
          <a:noFill/>
        </p:spPr>
        <p:txBody>
          <a:bodyPr wrap="square" rtlCol="0">
            <a:spAutoFit/>
          </a:bodyPr>
          <a:lstStyle/>
          <a:p>
            <a:pPr algn="ctr"/>
            <a:r>
              <a:rPr lang="en-US" dirty="0" smtClean="0">
                <a:solidFill>
                  <a:srgbClr val="7030A0"/>
                </a:solidFill>
              </a:rPr>
              <a:t>Atmosphere</a:t>
            </a:r>
            <a:endParaRPr lang="en-US" dirty="0">
              <a:solidFill>
                <a:srgbClr val="7030A0"/>
              </a:solidFill>
            </a:endParaRPr>
          </a:p>
        </p:txBody>
      </p:sp>
      <p:sp>
        <p:nvSpPr>
          <p:cNvPr id="16" name="TextBox 15"/>
          <p:cNvSpPr txBox="1"/>
          <p:nvPr/>
        </p:nvSpPr>
        <p:spPr>
          <a:xfrm>
            <a:off x="2590800" y="5410200"/>
            <a:ext cx="2133600" cy="461665"/>
          </a:xfrm>
          <a:prstGeom prst="rect">
            <a:avLst/>
          </a:prstGeom>
          <a:noFill/>
        </p:spPr>
        <p:txBody>
          <a:bodyPr wrap="square" rtlCol="0">
            <a:spAutoFit/>
          </a:bodyPr>
          <a:lstStyle/>
          <a:p>
            <a:pPr algn="ctr"/>
            <a:r>
              <a:rPr lang="en-US" sz="2400" dirty="0" smtClean="0"/>
              <a:t>Outer Space</a:t>
            </a:r>
            <a:endParaRPr lang="en-US" sz="2400" dirty="0"/>
          </a:p>
        </p:txBody>
      </p:sp>
      <p:pic>
        <p:nvPicPr>
          <p:cNvPr id="1033" name="Picture 9" descr="C:\Documents and Settings\Valued Customer\Local Settings\Temporary Internet Files\Content.IE5\YGOBYT7D\MP900433076[1].jpg"/>
          <p:cNvPicPr>
            <a:picLocks noChangeAspect="1" noChangeArrowheads="1"/>
          </p:cNvPicPr>
          <p:nvPr/>
        </p:nvPicPr>
        <p:blipFill>
          <a:blip r:embed="rId5" cstate="print"/>
          <a:srcRect/>
          <a:stretch>
            <a:fillRect/>
          </a:stretch>
        </p:blipFill>
        <p:spPr bwMode="auto">
          <a:xfrm>
            <a:off x="1981200" y="2438400"/>
            <a:ext cx="609600" cy="609600"/>
          </a:xfrm>
          <a:prstGeom prst="rect">
            <a:avLst/>
          </a:prstGeom>
          <a:noFill/>
        </p:spPr>
      </p:pic>
      <p:sp>
        <p:nvSpPr>
          <p:cNvPr id="23" name="5-Point Star 22"/>
          <p:cNvSpPr/>
          <p:nvPr/>
        </p:nvSpPr>
        <p:spPr>
          <a:xfrm flipV="1">
            <a:off x="5410200" y="2971800"/>
            <a:ext cx="76200" cy="76200"/>
          </a:xfrm>
          <a:prstGeom prst="star5">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5-Point Star 23"/>
          <p:cNvSpPr/>
          <p:nvPr/>
        </p:nvSpPr>
        <p:spPr>
          <a:xfrm flipV="1">
            <a:off x="5105400" y="4191000"/>
            <a:ext cx="76200" cy="76200"/>
          </a:xfrm>
          <a:prstGeom prst="star5">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5-Point Star 24"/>
          <p:cNvSpPr/>
          <p:nvPr/>
        </p:nvSpPr>
        <p:spPr>
          <a:xfrm flipV="1">
            <a:off x="3276600" y="2133600"/>
            <a:ext cx="76200" cy="76200"/>
          </a:xfrm>
          <a:prstGeom prst="star5">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5-Point Star 25"/>
          <p:cNvSpPr/>
          <p:nvPr/>
        </p:nvSpPr>
        <p:spPr>
          <a:xfrm flipV="1">
            <a:off x="2667000" y="2133600"/>
            <a:ext cx="76200" cy="76200"/>
          </a:xfrm>
          <a:prstGeom prst="star5">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5-Point Star 26"/>
          <p:cNvSpPr/>
          <p:nvPr/>
        </p:nvSpPr>
        <p:spPr>
          <a:xfrm flipV="1">
            <a:off x="1981200" y="3657600"/>
            <a:ext cx="76200" cy="76200"/>
          </a:xfrm>
          <a:prstGeom prst="star5">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5-Point Star 27"/>
          <p:cNvSpPr/>
          <p:nvPr/>
        </p:nvSpPr>
        <p:spPr>
          <a:xfrm flipV="1">
            <a:off x="4724400" y="2667000"/>
            <a:ext cx="76200" cy="76200"/>
          </a:xfrm>
          <a:prstGeom prst="star5">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5-Point Star 28"/>
          <p:cNvSpPr/>
          <p:nvPr/>
        </p:nvSpPr>
        <p:spPr>
          <a:xfrm flipV="1">
            <a:off x="5181600" y="3048000"/>
            <a:ext cx="76200" cy="76200"/>
          </a:xfrm>
          <a:prstGeom prst="star5">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330323" y="685800"/>
            <a:ext cx="4738413" cy="923330"/>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The Heavens 1</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Jesus is our passport!</a:t>
            </a:r>
          </a:p>
          <a:p>
            <a:pPr>
              <a:spcAft>
                <a:spcPts val="2400"/>
              </a:spcAft>
              <a:buNone/>
            </a:pPr>
            <a:r>
              <a:rPr lang="en-US" sz="3200" dirty="0" smtClean="0"/>
              <a:t>	</a:t>
            </a:r>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pic>
        <p:nvPicPr>
          <p:cNvPr id="5" name="Picture 4" descr="Kingdom Passport.gif"/>
          <p:cNvPicPr>
            <a:picLocks noChangeAspect="1"/>
          </p:cNvPicPr>
          <p:nvPr/>
        </p:nvPicPr>
        <p:blipFill>
          <a:blip r:embed="rId3" cstate="print"/>
          <a:stretch>
            <a:fillRect/>
          </a:stretch>
        </p:blipFill>
        <p:spPr>
          <a:xfrm>
            <a:off x="1524000" y="1752600"/>
            <a:ext cx="3308477" cy="4152900"/>
          </a:xfrm>
          <a:prstGeom prst="rect">
            <a:avLst/>
          </a:prstGeom>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solidFill>
                  <a:srgbClr val="FFFF00"/>
                </a:solidFill>
              </a:rPr>
              <a:t>WAIT! </a:t>
            </a:r>
            <a:r>
              <a:rPr lang="en-US" sz="4400" dirty="0" smtClean="0"/>
              <a:t>If we’re already in Heaven, why …</a:t>
            </a:r>
          </a:p>
          <a:p>
            <a:pPr>
              <a:spcAft>
                <a:spcPts val="2400"/>
              </a:spcAft>
              <a:buNone/>
            </a:pPr>
            <a:r>
              <a:rPr lang="en-US" sz="4400" dirty="0" smtClean="0"/>
              <a:t>does my back still ache,</a:t>
            </a:r>
          </a:p>
          <a:p>
            <a:pPr>
              <a:spcAft>
                <a:spcPts val="2400"/>
              </a:spcAft>
              <a:buNone/>
            </a:pPr>
            <a:r>
              <a:rPr lang="en-US" sz="4400" dirty="0" smtClean="0"/>
              <a:t>       and I still get      	discouraged?</a:t>
            </a:r>
            <a:endParaRPr lang="en-US" sz="3200" dirty="0" smtClean="0"/>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fontScale="92500" lnSpcReduction="10000"/>
          </a:bodyPr>
          <a:lstStyle/>
          <a:p>
            <a:pPr>
              <a:spcAft>
                <a:spcPts val="2400"/>
              </a:spcAft>
              <a:buNone/>
              <a:defRPr/>
            </a:pPr>
            <a:r>
              <a:rPr lang="en-US" sz="4400" dirty="0" smtClean="0"/>
              <a:t>Our </a:t>
            </a:r>
            <a:r>
              <a:rPr lang="en-US" sz="4400" dirty="0" smtClean="0">
                <a:ln>
                  <a:solidFill>
                    <a:srgbClr val="FFFF00"/>
                  </a:solidFill>
                </a:ln>
              </a:rPr>
              <a:t>spirits</a:t>
            </a:r>
            <a:r>
              <a:rPr lang="en-US" sz="4400" dirty="0" smtClean="0"/>
              <a:t> are already tasting Heaven …</a:t>
            </a:r>
          </a:p>
          <a:p>
            <a:pPr>
              <a:spcAft>
                <a:spcPts val="2400"/>
              </a:spcAft>
              <a:buNone/>
              <a:defRPr/>
            </a:pPr>
            <a:r>
              <a:rPr lang="en-US" sz="4400" dirty="0" smtClean="0"/>
              <a:t>our sin-hindered</a:t>
            </a:r>
            <a:r>
              <a:rPr lang="en-US" sz="4400" dirty="0" smtClean="0">
                <a:ln>
                  <a:solidFill>
                    <a:srgbClr val="FFFF00"/>
                  </a:solidFill>
                </a:ln>
              </a:rPr>
              <a:t> will and emotions</a:t>
            </a:r>
            <a:r>
              <a:rPr lang="en-US" sz="4400" dirty="0" smtClean="0"/>
              <a:t> must catch up,</a:t>
            </a:r>
          </a:p>
          <a:p>
            <a:pPr>
              <a:spcAft>
                <a:spcPts val="2400"/>
              </a:spcAft>
              <a:buNone/>
              <a:defRPr/>
            </a:pPr>
            <a:r>
              <a:rPr lang="en-US" sz="4400" dirty="0" smtClean="0"/>
              <a:t>our </a:t>
            </a:r>
            <a:r>
              <a:rPr lang="en-US" sz="4400" dirty="0" smtClean="0">
                <a:ln>
                  <a:solidFill>
                    <a:srgbClr val="FFFF00"/>
                  </a:solidFill>
                </a:ln>
              </a:rPr>
              <a:t>bodies</a:t>
            </a:r>
            <a:r>
              <a:rPr lang="en-US" sz="4400" dirty="0" smtClean="0"/>
              <a:t> must be changed (Romans 8.23; 1Corinthians 15.51-52).</a:t>
            </a:r>
            <a:endParaRPr lang="en-US" sz="3200" dirty="0" smtClean="0"/>
          </a:p>
          <a:p>
            <a:pPr>
              <a:spcBef>
                <a:spcPts val="1800"/>
              </a:spcBef>
              <a:buNone/>
              <a:defRPr/>
            </a:pPr>
            <a:endParaRPr lang="en-US" sz="3200" dirty="0" smtClean="0"/>
          </a:p>
          <a:p>
            <a:pPr>
              <a:defRPr/>
            </a:pPr>
            <a:endParaRPr lang="en-US" sz="3200" dirty="0" smtClean="0"/>
          </a:p>
          <a:p>
            <a:pPr>
              <a:defRPr/>
            </a:pPr>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There is a real sense in which we are still </a:t>
            </a:r>
            <a:r>
              <a:rPr lang="en-US" sz="4400" i="1" dirty="0" smtClean="0"/>
              <a:t>on our way</a:t>
            </a:r>
            <a:r>
              <a:rPr lang="en-US" sz="4400" dirty="0" smtClean="0"/>
              <a:t> to Heaven…</a:t>
            </a:r>
          </a:p>
          <a:p>
            <a:pPr>
              <a:spcAft>
                <a:spcPts val="2400"/>
              </a:spcAft>
              <a:buNone/>
            </a:pPr>
            <a:r>
              <a:rPr lang="en-US" sz="4400" dirty="0" smtClean="0"/>
              <a:t>	We live in two realms simultaneously, Earth and Heaven.</a:t>
            </a:r>
            <a:endParaRPr lang="en-US" sz="3200" dirty="0" smtClean="0"/>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a:spcAft>
                <a:spcPts val="2400"/>
              </a:spcAft>
              <a:buNone/>
            </a:pPr>
            <a:r>
              <a:rPr lang="en-US" sz="4400" dirty="0" smtClean="0"/>
              <a:t>But since Heaven is really where our heart is,</a:t>
            </a:r>
          </a:p>
          <a:p>
            <a:pPr>
              <a:spcAft>
                <a:spcPts val="2400"/>
              </a:spcAft>
              <a:buNone/>
            </a:pPr>
            <a:r>
              <a:rPr lang="en-US" sz="4400" dirty="0" smtClean="0"/>
              <a:t>	and since it is as near as our very breath…</a:t>
            </a:r>
            <a:endParaRPr lang="en-US" sz="3200" dirty="0" smtClean="0"/>
          </a:p>
          <a:p>
            <a:pPr>
              <a:spcBef>
                <a:spcPts val="1800"/>
              </a:spcBef>
              <a:buNone/>
            </a:pPr>
            <a:endParaRPr lang="en-US" sz="3200" dirty="0" smtClean="0"/>
          </a:p>
          <a:p>
            <a:endParaRPr lang="en-US" sz="3200" dirty="0" smtClean="0"/>
          </a:p>
          <a:p>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
        <p:nvSpPr>
          <p:cNvPr id="6" name="Rectangle 5"/>
          <p:cNvSpPr/>
          <p:nvPr/>
        </p:nvSpPr>
        <p:spPr>
          <a:xfrm>
            <a:off x="685800" y="762000"/>
            <a:ext cx="5791200" cy="4708981"/>
          </a:xfrm>
          <a:prstGeom prst="rect">
            <a:avLst/>
          </a:prstGeom>
          <a:noFill/>
          <a:ln>
            <a:noFill/>
          </a:ln>
        </p:spPr>
        <p:txBody>
          <a:bodyPr wrap="square" lIns="91440" tIns="45720" rIns="91440" bIns="45720">
            <a:spAutoFit/>
          </a:bodyPr>
          <a:lstStyle/>
          <a:p>
            <a:pPr algn="ctr"/>
            <a:r>
              <a:rPr lang="en-US" sz="6000" b="1" cap="none" spc="0" dirty="0" smtClean="0">
                <a:ln w="12700" cmpd="sng">
                  <a:solidFill>
                    <a:schemeClr val="tx1">
                      <a:alpha val="55000"/>
                    </a:schemeClr>
                  </a:solidFill>
                  <a:prstDash val="solid"/>
                </a:ln>
                <a:solidFill>
                  <a:srgbClr val="770017"/>
                </a:solidFill>
                <a:effectLst/>
              </a:rPr>
              <a:t>Will we continue to live as though it is </a:t>
            </a:r>
            <a:r>
              <a:rPr lang="en-US" sz="6000" b="1" i="1" cap="none" spc="0" dirty="0" smtClean="0">
                <a:ln w="12700" cmpd="sng">
                  <a:solidFill>
                    <a:schemeClr val="tx1">
                      <a:alpha val="55000"/>
                    </a:schemeClr>
                  </a:solidFill>
                  <a:prstDash val="solid"/>
                </a:ln>
                <a:solidFill>
                  <a:srgbClr val="770017"/>
                </a:solidFill>
                <a:effectLst/>
              </a:rPr>
              <a:t>far, far away</a:t>
            </a:r>
            <a:r>
              <a:rPr lang="en-US" sz="6000" b="1" cap="none" spc="0" dirty="0" smtClean="0">
                <a:ln w="12700" cmpd="sng">
                  <a:solidFill>
                    <a:schemeClr val="tx1">
                      <a:alpha val="55000"/>
                    </a:schemeClr>
                  </a:solidFill>
                  <a:prstDash val="solid"/>
                </a:ln>
                <a:solidFill>
                  <a:srgbClr val="770017"/>
                </a:solidFill>
                <a:effectLst/>
              </a:rPr>
              <a:t>?</a:t>
            </a:r>
            <a:endParaRPr lang="en-US" sz="6000" b="1" cap="none" spc="0" dirty="0">
              <a:ln w="12700" cmpd="sng">
                <a:solidFill>
                  <a:schemeClr val="tx1">
                    <a:alpha val="55000"/>
                  </a:schemeClr>
                </a:solidFill>
                <a:prstDash val="solid"/>
              </a:ln>
              <a:solidFill>
                <a:srgbClr val="770017"/>
              </a:solidFill>
              <a:effectLst/>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3600" dirty="0" smtClean="0"/>
              <a:t>Is Where Your Heart Is</a:t>
            </a:r>
          </a:p>
          <a:p>
            <a:r>
              <a:rPr lang="en-US" sz="2400" dirty="0" smtClean="0"/>
              <a:t>Matthew 6.19-21</a:t>
            </a:r>
            <a:endParaRPr lang="en-US" sz="2400" dirty="0"/>
          </a:p>
        </p:txBody>
      </p:sp>
      <p:sp>
        <p:nvSpPr>
          <p:cNvPr id="2" name="Title 1"/>
          <p:cNvSpPr>
            <a:spLocks noGrp="1"/>
          </p:cNvSpPr>
          <p:nvPr>
            <p:ph type="ctrTitle"/>
          </p:nvPr>
        </p:nvSpPr>
        <p:spPr/>
        <p:txBody>
          <a:bodyPr/>
          <a:lstStyle/>
          <a:p>
            <a:r>
              <a:rPr lang="en-US" sz="6000" dirty="0" smtClean="0"/>
              <a:t>Heaven</a:t>
            </a:r>
            <a:endParaRPr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p:cNvSpPr/>
          <p:nvPr/>
        </p:nvSpPr>
        <p:spPr>
          <a:xfrm>
            <a:off x="1219200" y="1524000"/>
            <a:ext cx="4876800" cy="4876800"/>
          </a:xfrm>
          <a:prstGeom prst="ellipse">
            <a:avLst/>
          </a:prstGeom>
          <a:gradFill flip="none" rotWithShape="1">
            <a:gsLst>
              <a:gs pos="0">
                <a:schemeClr val="bg1">
                  <a:tint val="66000"/>
                  <a:satMod val="160000"/>
                </a:schemeClr>
              </a:gs>
              <a:gs pos="50000">
                <a:schemeClr val="bg1">
                  <a:tint val="44500"/>
                  <a:satMod val="160000"/>
                </a:schemeClr>
              </a:gs>
              <a:gs pos="100000">
                <a:schemeClr val="bg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2438400" y="2743200"/>
            <a:ext cx="2568512" cy="2438400"/>
            <a:chOff x="2438400" y="2743200"/>
            <a:chExt cx="2568512" cy="2438400"/>
          </a:xfrm>
        </p:grpSpPr>
        <p:grpSp>
          <p:nvGrpSpPr>
            <p:cNvPr id="21" name="Group 20"/>
            <p:cNvGrpSpPr/>
            <p:nvPr/>
          </p:nvGrpSpPr>
          <p:grpSpPr>
            <a:xfrm>
              <a:off x="2438400" y="2743200"/>
              <a:ext cx="2568512" cy="2438400"/>
              <a:chOff x="2438400" y="2743200"/>
              <a:chExt cx="2568512" cy="2438400"/>
            </a:xfrm>
          </p:grpSpPr>
          <p:sp>
            <p:nvSpPr>
              <p:cNvPr id="12" name="Oval 11"/>
              <p:cNvSpPr/>
              <p:nvPr/>
            </p:nvSpPr>
            <p:spPr>
              <a:xfrm>
                <a:off x="2438400" y="2743200"/>
                <a:ext cx="2438400" cy="24384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1" name="Picture 30" descr="devil 2.gif"/>
              <p:cNvPicPr>
                <a:picLocks noChangeAspect="1"/>
              </p:cNvPicPr>
              <p:nvPr/>
            </p:nvPicPr>
            <p:blipFill>
              <a:blip r:embed="rId2" cstate="print"/>
              <a:stretch>
                <a:fillRect/>
              </a:stretch>
            </p:blipFill>
            <p:spPr>
              <a:xfrm flipH="1">
                <a:off x="4114800" y="3352800"/>
                <a:ext cx="892112" cy="800100"/>
              </a:xfrm>
              <a:prstGeom prst="rect">
                <a:avLst/>
              </a:prstGeom>
            </p:spPr>
          </p:pic>
        </p:grpSp>
        <p:sp>
          <p:nvSpPr>
            <p:cNvPr id="18" name="TextBox 17"/>
            <p:cNvSpPr txBox="1"/>
            <p:nvPr/>
          </p:nvSpPr>
          <p:spPr>
            <a:xfrm>
              <a:off x="2743200" y="2895600"/>
              <a:ext cx="1828800" cy="338554"/>
            </a:xfrm>
            <a:prstGeom prst="rect">
              <a:avLst/>
            </a:prstGeom>
            <a:noFill/>
          </p:spPr>
          <p:txBody>
            <a:bodyPr wrap="square" rtlCol="0">
              <a:spAutoFit/>
            </a:bodyPr>
            <a:lstStyle/>
            <a:p>
              <a:pPr algn="ctr"/>
              <a:r>
                <a:rPr lang="en-US" sz="1600" dirty="0" smtClean="0">
                  <a:solidFill>
                    <a:srgbClr val="FF0000"/>
                  </a:solidFill>
                </a:rPr>
                <a:t>Authority Of</a:t>
              </a:r>
              <a:endParaRPr lang="en-US" sz="1600" dirty="0">
                <a:solidFill>
                  <a:srgbClr val="FF0000"/>
                </a:solidFill>
              </a:endParaRPr>
            </a:p>
          </p:txBody>
        </p:sp>
        <p:sp>
          <p:nvSpPr>
            <p:cNvPr id="19" name="TextBox 18"/>
            <p:cNvSpPr txBox="1"/>
            <p:nvPr/>
          </p:nvSpPr>
          <p:spPr>
            <a:xfrm>
              <a:off x="2743200" y="4724400"/>
              <a:ext cx="1828800" cy="369332"/>
            </a:xfrm>
            <a:prstGeom prst="rect">
              <a:avLst/>
            </a:prstGeom>
            <a:noFill/>
          </p:spPr>
          <p:txBody>
            <a:bodyPr wrap="square" rtlCol="0">
              <a:spAutoFit/>
            </a:bodyPr>
            <a:lstStyle/>
            <a:p>
              <a:pPr algn="ctr"/>
              <a:r>
                <a:rPr lang="en-US" dirty="0" smtClean="0">
                  <a:solidFill>
                    <a:srgbClr val="FF0000"/>
                  </a:solidFill>
                </a:rPr>
                <a:t>The Air</a:t>
              </a:r>
              <a:endParaRPr lang="en-US" dirty="0">
                <a:solidFill>
                  <a:srgbClr val="FF0000"/>
                </a:solidFill>
              </a:endParaRPr>
            </a:p>
          </p:txBody>
        </p:sp>
      </p:gr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3" cstate="print"/>
          <a:srcRect/>
          <a:stretch>
            <a:fillRect/>
          </a:stretch>
        </p:blipFill>
        <p:spPr bwMode="auto">
          <a:xfrm>
            <a:off x="7010400" y="1600200"/>
            <a:ext cx="1627632" cy="2438400"/>
          </a:xfrm>
          <a:prstGeom prst="rect">
            <a:avLst/>
          </a:prstGeom>
          <a:noFill/>
        </p:spPr>
      </p:pic>
      <p:pic>
        <p:nvPicPr>
          <p:cNvPr id="10" name="Content Placeholder 9" descr="earth-from-space-africa.gif"/>
          <p:cNvPicPr>
            <a:picLocks noGrp="1" noChangeAspect="1"/>
          </p:cNvPicPr>
          <p:nvPr>
            <p:ph sz="quarter" idx="1"/>
          </p:nvPr>
        </p:nvPicPr>
        <p:blipFill>
          <a:blip r:embed="rId4" cstate="print"/>
          <a:stretch>
            <a:fillRect/>
          </a:stretch>
        </p:blipFill>
        <p:spPr>
          <a:xfrm>
            <a:off x="2895600" y="3200400"/>
            <a:ext cx="1562100" cy="1562100"/>
          </a:xfrm>
        </p:spPr>
      </p:pic>
      <p:sp>
        <p:nvSpPr>
          <p:cNvPr id="16" name="TextBox 15"/>
          <p:cNvSpPr txBox="1"/>
          <p:nvPr/>
        </p:nvSpPr>
        <p:spPr>
          <a:xfrm>
            <a:off x="2590800" y="5334000"/>
            <a:ext cx="2133600" cy="830997"/>
          </a:xfrm>
          <a:prstGeom prst="rect">
            <a:avLst/>
          </a:prstGeom>
          <a:noFill/>
        </p:spPr>
        <p:txBody>
          <a:bodyPr wrap="square" rtlCol="0">
            <a:spAutoFit/>
          </a:bodyPr>
          <a:lstStyle/>
          <a:p>
            <a:pPr algn="ctr"/>
            <a:r>
              <a:rPr lang="en-US" sz="2400" dirty="0" smtClean="0"/>
              <a:t>Highest Heaven</a:t>
            </a:r>
            <a:endParaRPr lang="en-US" sz="2400" dirty="0"/>
          </a:p>
        </p:txBody>
      </p:sp>
      <p:sp>
        <p:nvSpPr>
          <p:cNvPr id="32" name="Rectangle 31"/>
          <p:cNvSpPr/>
          <p:nvPr/>
        </p:nvSpPr>
        <p:spPr>
          <a:xfrm>
            <a:off x="1289447" y="685800"/>
            <a:ext cx="4820166" cy="923330"/>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The Heavens 2</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pic>
        <p:nvPicPr>
          <p:cNvPr id="20" name="Picture 2" descr="C:\Documents and Settings\Valued Customer\Local Settings\Temporary Internet Files\Content.IE5\PNYQ87RD\MM900336618[1].gif"/>
          <p:cNvPicPr>
            <a:picLocks noChangeAspect="1" noChangeArrowheads="1" noCrop="1"/>
          </p:cNvPicPr>
          <p:nvPr/>
        </p:nvPicPr>
        <p:blipFill>
          <a:blip r:embed="rId5" cstate="print"/>
          <a:srcRect/>
          <a:stretch>
            <a:fillRect/>
          </a:stretch>
        </p:blipFill>
        <p:spPr bwMode="auto">
          <a:xfrm>
            <a:off x="1828800" y="2438400"/>
            <a:ext cx="952500" cy="7239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 from="(-#ppt_w/2)" to="(#ppt_x)" calcmode="lin" valueType="num">
                                      <p:cBhvr>
                                        <p:cTn id="15" dur="600" fill="hold">
                                          <p:stCondLst>
                                            <p:cond delay="0"/>
                                          </p:stCondLst>
                                        </p:cTn>
                                        <p:tgtEl>
                                          <p:spTgt spid="20"/>
                                        </p:tgtEl>
                                        <p:attrNameLst>
                                          <p:attrName>ppt_x</p:attrName>
                                        </p:attrNameLst>
                                      </p:cBhvr>
                                    </p:anim>
                                    <p:anim from="0" to="-1.0" calcmode="lin" valueType="num">
                                      <p:cBhvr>
                                        <p:cTn id="16" dur="200" decel="50000" autoRev="1" fill="hold">
                                          <p:stCondLst>
                                            <p:cond delay="600"/>
                                          </p:stCondLst>
                                        </p:cTn>
                                        <p:tgtEl>
                                          <p:spTgt spid="20"/>
                                        </p:tgtEl>
                                        <p:attrNameLst>
                                          <p:attrName>xshear</p:attrName>
                                        </p:attrNameLst>
                                      </p:cBhvr>
                                    </p:anim>
                                    <p:animScale>
                                      <p:cBhvr>
                                        <p:cTn id="17" dur="200" decel="100000" autoRev="1" fill="hold">
                                          <p:stCondLst>
                                            <p:cond delay="600"/>
                                          </p:stCondLst>
                                        </p:cTn>
                                        <p:tgtEl>
                                          <p:spTgt spid="20"/>
                                        </p:tgtEl>
                                      </p:cBhvr>
                                      <p:from x="100000" y="100000"/>
                                      <p:to x="80000" y="100000"/>
                                    </p:animScale>
                                    <p:anim by="(#ppt_h/3+#ppt_w*0.1)" calcmode="lin" valueType="num">
                                      <p:cBhvr additive="sum">
                                        <p:cTn id="18" dur="200" decel="100000" autoRev="1" fill="hold">
                                          <p:stCondLst>
                                            <p:cond delay="600"/>
                                          </p:stCondLst>
                                        </p:cTn>
                                        <p:tgtEl>
                                          <p:spTgt spid="2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752600"/>
            <a:ext cx="6248400" cy="4419600"/>
          </a:xfrm>
          <a:effectLst>
            <a:glow rad="228600">
              <a:schemeClr val="accent3">
                <a:satMod val="175000"/>
                <a:alpha val="40000"/>
              </a:schemeClr>
            </a:glow>
          </a:effectLst>
        </p:spPr>
        <p:txBody>
          <a:bodyPr>
            <a:normAutofit/>
          </a:bodyPr>
          <a:lstStyle/>
          <a:p>
            <a:pPr marL="514350" indent="-514350">
              <a:buClr>
                <a:srgbClr val="FFFF00"/>
              </a:buClr>
              <a:buFont typeface="Wingdings" pitchFamily="2" charset="2"/>
              <a:buChar char="v"/>
            </a:pPr>
            <a:r>
              <a:rPr lang="en-US" sz="3200" dirty="0" smtClean="0">
                <a:effectLst>
                  <a:glow rad="228600">
                    <a:schemeClr val="accent2">
                      <a:satMod val="175000"/>
                      <a:alpha val="40000"/>
                    </a:schemeClr>
                  </a:glow>
                </a:effectLst>
              </a:rPr>
              <a:t>Paradise</a:t>
            </a:r>
            <a:r>
              <a:rPr lang="en-US" sz="3200" dirty="0" smtClean="0"/>
              <a:t>: The Garden of God, after which Eden was modeled. After Christ’s return, </a:t>
            </a:r>
            <a:r>
              <a:rPr lang="en-US" sz="3200" dirty="0"/>
              <a:t>the restored, Eden-like, land of </a:t>
            </a:r>
            <a:r>
              <a:rPr lang="en-US" sz="3200" dirty="0" smtClean="0"/>
              <a:t>Israel will reflect the heavenly Paradise (Isaiah 51.3). </a:t>
            </a:r>
          </a:p>
          <a:p>
            <a:pPr>
              <a:buNone/>
            </a:pPr>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
        <p:nvSpPr>
          <p:cNvPr id="11" name="Rectangle 10"/>
          <p:cNvSpPr/>
          <p:nvPr/>
        </p:nvSpPr>
        <p:spPr>
          <a:xfrm>
            <a:off x="1730623" y="685800"/>
            <a:ext cx="3937809" cy="923330"/>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Definitions</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752600"/>
            <a:ext cx="6248400" cy="4419600"/>
          </a:xfrm>
          <a:effectLst>
            <a:glow rad="228600">
              <a:schemeClr val="accent3">
                <a:satMod val="175000"/>
                <a:alpha val="40000"/>
              </a:schemeClr>
            </a:glow>
          </a:effectLst>
        </p:spPr>
        <p:txBody>
          <a:bodyPr>
            <a:normAutofit/>
          </a:bodyPr>
          <a:lstStyle/>
          <a:p>
            <a:pPr marL="514350" indent="-514350">
              <a:buClr>
                <a:srgbClr val="FFFF00"/>
              </a:buClr>
              <a:buFont typeface="Wingdings" pitchFamily="2" charset="2"/>
              <a:buChar char="v"/>
            </a:pPr>
            <a:r>
              <a:rPr lang="en-US" sz="3200" dirty="0" smtClean="0">
                <a:effectLst>
                  <a:glow rad="228600">
                    <a:schemeClr val="accent2">
                      <a:satMod val="175000"/>
                      <a:alpha val="40000"/>
                    </a:schemeClr>
                  </a:glow>
                </a:effectLst>
              </a:rPr>
              <a:t>Paradise</a:t>
            </a:r>
            <a:r>
              <a:rPr lang="en-US" sz="3200" dirty="0" smtClean="0"/>
              <a:t>: The restoration of the Edenic fellowship between man and God is a major theme in Scripture (Revelation 21.1-4; 22.1-4).</a:t>
            </a:r>
          </a:p>
          <a:p>
            <a:pPr>
              <a:buNone/>
            </a:pPr>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
        <p:nvSpPr>
          <p:cNvPr id="11" name="Rectangle 10"/>
          <p:cNvSpPr/>
          <p:nvPr/>
        </p:nvSpPr>
        <p:spPr>
          <a:xfrm>
            <a:off x="1730623" y="685800"/>
            <a:ext cx="3937809" cy="923330"/>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Definitions</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2824826228"/>
      </p:ext>
    </p:extLst>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752600"/>
            <a:ext cx="6248400" cy="4419600"/>
          </a:xfrm>
          <a:effectLst>
            <a:glow rad="228600">
              <a:schemeClr val="accent3">
                <a:satMod val="175000"/>
                <a:alpha val="40000"/>
              </a:schemeClr>
            </a:glow>
          </a:effectLst>
        </p:spPr>
        <p:txBody>
          <a:bodyPr>
            <a:normAutofit lnSpcReduction="10000"/>
          </a:bodyPr>
          <a:lstStyle/>
          <a:p>
            <a:pPr marL="514350" indent="-514350">
              <a:buClr>
                <a:srgbClr val="FFFF00"/>
              </a:buClr>
              <a:buFont typeface="Wingdings" pitchFamily="2" charset="2"/>
              <a:buChar char="v"/>
            </a:pPr>
            <a:r>
              <a:rPr lang="en-US" sz="3200" dirty="0" smtClean="0">
                <a:effectLst>
                  <a:glow rad="228600">
                    <a:schemeClr val="accent2">
                      <a:satMod val="175000"/>
                      <a:alpha val="40000"/>
                    </a:schemeClr>
                  </a:glow>
                </a:effectLst>
              </a:rPr>
              <a:t>The Highest Heaven</a:t>
            </a:r>
            <a:r>
              <a:rPr lang="en-US" sz="3200" dirty="0" smtClean="0"/>
              <a:t>: Also called the Third Heaven, is the present abode of God, the place of His throne, and the location of Paradise. This is where Jesus currently sits and where believers go when their bodies die. </a:t>
            </a:r>
            <a:r>
              <a:rPr lang="en-US" sz="3200" dirty="0" smtClean="0">
                <a:effectLst>
                  <a:glow rad="228600">
                    <a:schemeClr val="accent2">
                      <a:satMod val="175000"/>
                      <a:alpha val="40000"/>
                    </a:schemeClr>
                  </a:glow>
                </a:effectLst>
              </a:rPr>
              <a:t>This is the Heaven we will talk about in this study.</a:t>
            </a:r>
          </a:p>
          <a:p>
            <a:pPr>
              <a:buNone/>
            </a:pPr>
            <a:endParaRPr lang="en-US" sz="3200" dirty="0" smtClean="0"/>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
        <p:nvSpPr>
          <p:cNvPr id="11" name="Rectangle 10"/>
          <p:cNvSpPr/>
          <p:nvPr/>
        </p:nvSpPr>
        <p:spPr>
          <a:xfrm>
            <a:off x="1730623" y="685800"/>
            <a:ext cx="3937809" cy="923330"/>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Definitions</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marL="457200" indent="-457200">
              <a:spcAft>
                <a:spcPts val="2400"/>
              </a:spcAft>
              <a:buClr>
                <a:srgbClr val="FFFF00"/>
              </a:buClr>
              <a:buFont typeface="Wingdings" pitchFamily="2" charset="2"/>
              <a:buChar char="v"/>
            </a:pPr>
            <a:r>
              <a:rPr lang="en-US" sz="3200" dirty="0" smtClean="0"/>
              <a:t>Heaven did not always exist.</a:t>
            </a:r>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914400"/>
            <a:ext cx="6248400" cy="5257800"/>
          </a:xfrm>
        </p:spPr>
        <p:txBody>
          <a:bodyPr>
            <a:normAutofit/>
          </a:bodyPr>
          <a:lstStyle/>
          <a:p>
            <a:pPr marL="457200" indent="-457200">
              <a:spcAft>
                <a:spcPts val="2400"/>
              </a:spcAft>
              <a:buClr>
                <a:srgbClr val="FFFF00"/>
              </a:buClr>
              <a:buFont typeface="Wingdings" pitchFamily="2" charset="2"/>
              <a:buChar char="v"/>
            </a:pPr>
            <a:r>
              <a:rPr lang="en-US" sz="3200" dirty="0" smtClean="0"/>
              <a:t>Heaven did not always exist.</a:t>
            </a:r>
          </a:p>
          <a:p>
            <a:pPr marL="457200" indent="-457200">
              <a:spcBef>
                <a:spcPts val="1800"/>
              </a:spcBef>
              <a:spcAft>
                <a:spcPts val="2400"/>
              </a:spcAft>
              <a:buClr>
                <a:srgbClr val="FFFF00"/>
              </a:buClr>
              <a:buFont typeface="Wingdings" pitchFamily="2" charset="2"/>
              <a:buChar char="v"/>
            </a:pPr>
            <a:r>
              <a:rPr lang="en-US" sz="3200" dirty="0" smtClean="0"/>
              <a:t>God created Heaven, because He is inherently relational.</a:t>
            </a:r>
          </a:p>
        </p:txBody>
      </p:sp>
      <p:sp>
        <p:nvSpPr>
          <p:cNvPr id="4" name="Title 3"/>
          <p:cNvSpPr>
            <a:spLocks noGrp="1"/>
          </p:cNvSpPr>
          <p:nvPr>
            <p:ph type="title"/>
          </p:nvPr>
        </p:nvSpPr>
        <p:spPr/>
        <p:txBody>
          <a:bodyPr/>
          <a:lstStyle/>
          <a:p>
            <a:pPr algn="ctr"/>
            <a:r>
              <a:rPr lang="en-US" dirty="0" smtClean="0"/>
              <a:t>Heaven</a:t>
            </a:r>
            <a:br>
              <a:rPr lang="en-US" dirty="0" smtClean="0"/>
            </a:br>
            <a:r>
              <a:rPr lang="en-US" dirty="0" smtClean="0"/>
              <a:t>Is Where </a:t>
            </a:r>
            <a:br>
              <a:rPr lang="en-US" dirty="0" smtClean="0"/>
            </a:br>
            <a:r>
              <a:rPr lang="en-US" dirty="0" smtClean="0"/>
              <a:t>Your Heart Is</a:t>
            </a:r>
            <a:endParaRPr lang="en-US" dirty="0"/>
          </a:p>
        </p:txBody>
      </p:sp>
      <p:pic>
        <p:nvPicPr>
          <p:cNvPr id="1031" name="Picture 7" descr="C:\Documents and Settings\Valued Customer\Local Settings\Temporary Internet Files\Content.IE5\PNYQ87RD\MP900440896[1].jpg"/>
          <p:cNvPicPr>
            <a:picLocks noChangeAspect="1" noChangeArrowheads="1"/>
          </p:cNvPicPr>
          <p:nvPr/>
        </p:nvPicPr>
        <p:blipFill>
          <a:blip r:embed="rId2" cstate="print"/>
          <a:srcRect/>
          <a:stretch>
            <a:fillRect/>
          </a:stretch>
        </p:blipFill>
        <p:spPr bwMode="auto">
          <a:xfrm>
            <a:off x="7010400" y="1600200"/>
            <a:ext cx="1627632" cy="2438400"/>
          </a:xfrm>
          <a:prstGeom prst="rect">
            <a:avLst/>
          </a:prstGeom>
          <a:noFill/>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15771</TotalTime>
  <Words>452</Words>
  <Application>Microsoft Macintosh PowerPoint</Application>
  <PresentationFormat>On-screen Show (4:3)</PresentationFormat>
  <Paragraphs>136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Paper</vt:lpstr>
      <vt:lpstr>Heaven</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PowerPoint Presentation</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 Is Where  Your Heart Is</vt:lpstr>
      <vt:lpstr>Heaven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Heaven</dc:title>
  <dc:creator>Roderick</dc:creator>
  <cp:lastModifiedBy>Roderick Graciano</cp:lastModifiedBy>
  <cp:revision>91</cp:revision>
  <dcterms:created xsi:type="dcterms:W3CDTF">2010-07-09T02:58:29Z</dcterms:created>
  <dcterms:modified xsi:type="dcterms:W3CDTF">2018-03-15T14:20:31Z</dcterms:modified>
</cp:coreProperties>
</file>